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Lato" charset="1" panose="020F0502020204030203"/>
      <p:regular r:id="rId7"/>
    </p:embeddedFont>
    <p:embeddedFont>
      <p:font typeface="Lato Bold" charset="1" panose="020F0802020204030203"/>
      <p:regular r:id="rId8"/>
    </p:embeddedFont>
    <p:embeddedFont>
      <p:font typeface="Lato Italics" charset="1" panose="020F0502020204030203"/>
      <p:regular r:id="rId9"/>
    </p:embeddedFont>
    <p:embeddedFont>
      <p:font typeface="Lato Bold Italics" charset="1" panose="020F0802020204030203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Carlito" charset="1" panose="020F0502020204030204"/>
      <p:regular r:id="rId15"/>
    </p:embeddedFont>
    <p:embeddedFont>
      <p:font typeface="Carlito Bold" charset="1" panose="020F0502020204030204"/>
      <p:regular r:id="rId16"/>
    </p:embeddedFont>
    <p:embeddedFont>
      <p:font typeface="Carlito Italics" charset="1" panose="020F0502020204030204"/>
      <p:regular r:id="rId17"/>
    </p:embeddedFont>
    <p:embeddedFont>
      <p:font typeface="Carlito Bold Italics" charset="1" panose="020F0502020204030204"/>
      <p:regular r:id="rId18"/>
    </p:embeddedFont>
    <p:embeddedFont>
      <p:font typeface="Radley" charset="1" panose="00000500000000000000"/>
      <p:regular r:id="rId19"/>
    </p:embeddedFont>
    <p:embeddedFont>
      <p:font typeface="Radley Italics" charset="1" panose="00000500000000000000"/>
      <p:regular r:id="rId20"/>
    </p:embeddedFont>
    <p:embeddedFont>
      <p:font typeface="Breathing" charset="1" panose="02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84853" y="1238789"/>
            <a:ext cx="11417008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3639" y="490964"/>
            <a:ext cx="1746454" cy="1787205"/>
          </a:xfrm>
          <a:custGeom>
            <a:avLst/>
            <a:gdLst/>
            <a:ahLst/>
            <a:cxnLst/>
            <a:rect r="r" b="b" t="t" l="l"/>
            <a:pathLst>
              <a:path h="1787205" w="1746454">
                <a:moveTo>
                  <a:pt x="0" y="0"/>
                </a:moveTo>
                <a:lnTo>
                  <a:pt x="1746455" y="0"/>
                </a:lnTo>
                <a:lnTo>
                  <a:pt x="1746455" y="1787205"/>
                </a:lnTo>
                <a:lnTo>
                  <a:pt x="0" y="178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86138" y="1900661"/>
            <a:ext cx="14315724" cy="2590491"/>
            <a:chOff x="0" y="0"/>
            <a:chExt cx="19087631" cy="34539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87138"/>
              <a:ext cx="19087631" cy="13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25"/>
                </a:lnSpc>
              </a:pPr>
              <a:r>
                <a:rPr lang="en-US" sz="7893" spc="-157">
                  <a:solidFill>
                    <a:srgbClr val="000000"/>
                  </a:solidFill>
                  <a:latin typeface="Radley Bold"/>
                </a:rPr>
                <a:t>End Of Phrase Detection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089235" y="161925"/>
              <a:ext cx="14909162" cy="1695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2"/>
                </a:lnSpc>
              </a:pPr>
              <a:r>
                <a:rPr lang="en-US" sz="5321" spc="-106">
                  <a:solidFill>
                    <a:srgbClr val="9B4819"/>
                  </a:solidFill>
                  <a:latin typeface="Radley"/>
                </a:rPr>
                <a:t>SSP Course Project Mid Submission</a:t>
              </a:r>
            </a:p>
            <a:p>
              <a:pPr algn="ctr" marL="0" indent="0" lvl="0">
                <a:lnSpc>
                  <a:spcPts val="468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25301" y="6174912"/>
            <a:ext cx="5437399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4800" spc="686">
                <a:solidFill>
                  <a:srgbClr val="A47435"/>
                </a:solidFill>
                <a:latin typeface="Hammersmith One"/>
              </a:rPr>
              <a:t>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412" y="7564350"/>
            <a:ext cx="6872401" cy="59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Hammersmith One"/>
              </a:rPr>
              <a:t>Srihari Bandarupalli : 2021112006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8542" y="7559085"/>
            <a:ext cx="6238875" cy="5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Hammersmith One"/>
              </a:rPr>
              <a:t>Jalluri Ram Gopal: 2021102013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4890" y="5143500"/>
            <a:ext cx="7778220" cy="36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2400" spc="446">
                <a:solidFill>
                  <a:srgbClr val="000000"/>
                </a:solidFill>
                <a:latin typeface="Lato Bold"/>
              </a:rPr>
              <a:t>MENTOR: PROF. ANIL KUMAR VUPPALA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42278" y="372773"/>
            <a:ext cx="207178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viii) 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3087" y="9460615"/>
            <a:ext cx="3218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5489" y="3698576"/>
            <a:ext cx="15158551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Carlito Bold Italics"/>
              </a:rPr>
              <a:t>Tanmai Khanna, Ganesh Mirishkar, Dipti M. Sharma, Anil K. Vuppala.</a:t>
            </a:r>
            <a:r>
              <a:rPr lang="en-US" sz="3999">
                <a:solidFill>
                  <a:srgbClr val="000000"/>
                </a:solidFill>
                <a:latin typeface="Carlito"/>
              </a:rPr>
              <a:t> Exploring the role of pitch in predicting clause and sentence boundaries. </a:t>
            </a:r>
            <a:r>
              <a:rPr lang="en-US" sz="3999" u="sng">
                <a:solidFill>
                  <a:srgbClr val="000000"/>
                </a:solidFill>
                <a:latin typeface="Carlito Italics"/>
              </a:rPr>
              <a:t>R &amp; D Showcase 2020.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84853" y="1238789"/>
            <a:ext cx="11417008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3639" y="490964"/>
            <a:ext cx="1746454" cy="1787205"/>
          </a:xfrm>
          <a:custGeom>
            <a:avLst/>
            <a:gdLst/>
            <a:ahLst/>
            <a:cxnLst/>
            <a:rect r="r" b="b" t="t" l="l"/>
            <a:pathLst>
              <a:path h="1787205" w="1746454">
                <a:moveTo>
                  <a:pt x="0" y="0"/>
                </a:moveTo>
                <a:lnTo>
                  <a:pt x="1746455" y="0"/>
                </a:lnTo>
                <a:lnTo>
                  <a:pt x="1746455" y="1787205"/>
                </a:lnTo>
                <a:lnTo>
                  <a:pt x="0" y="178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0795" y="2626312"/>
            <a:ext cx="8484569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spc="1287">
                <a:solidFill>
                  <a:srgbClr val="E68239"/>
                </a:solidFill>
                <a:latin typeface="Hammersmith One Bold Italics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83087" y="9460615"/>
            <a:ext cx="3218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25301" y="6174912"/>
            <a:ext cx="5437399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4800" spc="686">
                <a:solidFill>
                  <a:srgbClr val="A47435"/>
                </a:solidFill>
                <a:latin typeface="Hammersmith One"/>
              </a:rPr>
              <a:t>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412" y="7564350"/>
            <a:ext cx="6872401" cy="59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Hammersmith One"/>
              </a:rPr>
              <a:t>Srihari Bandarupalli : 2021112006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8542" y="7559085"/>
            <a:ext cx="6238875" cy="5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Hammersmith One"/>
              </a:rPr>
              <a:t>Jalluri Ram Gopal: 2021102013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76385"/>
            <a:ext cx="753959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Agenda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670318" y="1091683"/>
            <a:ext cx="13516926" cy="11547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852926" y="769194"/>
            <a:ext cx="433466" cy="668073"/>
            <a:chOff x="0" y="0"/>
            <a:chExt cx="577955" cy="8907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8132" y="104497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S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28700" y="2990507"/>
          <a:ext cx="6288102" cy="5737214"/>
        </p:xfrm>
        <a:graphic>
          <a:graphicData uri="http://schemas.openxmlformats.org/drawingml/2006/table">
            <a:tbl>
              <a:tblPr/>
              <a:tblGrid>
                <a:gridCol w="1241394"/>
                <a:gridCol w="3815001"/>
                <a:gridCol w="1231707"/>
              </a:tblGrid>
              <a:tr h="1433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  <a:hlinkClick r:id="rId2" action="ppaction://hlinksldjump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7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ii)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KEY CHALLANGES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3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9B4819"/>
                          </a:solidFill>
                          <a:latin typeface="Radley Bold Italics"/>
                        </a:rPr>
                        <a:t>iii)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METHODS AND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3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Radley Bold Italics"/>
                        </a:rPr>
                        <a:t>iv)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HINDI 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568294" y="2990507"/>
          <a:ext cx="8117965" cy="5753771"/>
        </p:xfrm>
        <a:graphic>
          <a:graphicData uri="http://schemas.openxmlformats.org/drawingml/2006/table">
            <a:tbl>
              <a:tblPr/>
              <a:tblGrid>
                <a:gridCol w="1593663"/>
                <a:gridCol w="4828398"/>
                <a:gridCol w="1695904"/>
              </a:tblGrid>
              <a:tr h="14592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Radley Bold Italics"/>
                        </a:rPr>
                        <a:t>v)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RESULTS ON HINDI 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4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Radley Bold Italics"/>
                        </a:rPr>
                        <a:t>vi)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TELUGU 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07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Radley Bold Italics"/>
                        </a:rPr>
                        <a:t>vii)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FURTHER 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9B4819"/>
                          </a:solidFill>
                          <a:latin typeface="Radley Bold Italics"/>
                        </a:rPr>
                        <a:t>viii)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 u="sng">
                          <a:solidFill>
                            <a:srgbClr val="000000"/>
                          </a:solidFill>
                          <a:latin typeface="Carlito"/>
                        </a:rPr>
                        <a:t>REFERENCES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139">
                          <a:solidFill>
                            <a:srgbClr val="000000"/>
                          </a:solidFill>
                          <a:latin typeface="Breathing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558055" y="2991389"/>
            <a:ext cx="5328469" cy="4323098"/>
          </a:xfrm>
          <a:custGeom>
            <a:avLst/>
            <a:gdLst/>
            <a:ahLst/>
            <a:cxnLst/>
            <a:rect r="r" b="b" t="t" l="l"/>
            <a:pathLst>
              <a:path h="4323098" w="5328469">
                <a:moveTo>
                  <a:pt x="0" y="0"/>
                </a:moveTo>
                <a:lnTo>
                  <a:pt x="5328469" y="0"/>
                </a:lnTo>
                <a:lnTo>
                  <a:pt x="5328469" y="4323097"/>
                </a:lnTo>
                <a:lnTo>
                  <a:pt x="0" y="4323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2278" y="1969463"/>
            <a:ext cx="6666171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97935"/>
            <a:ext cx="12034313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While humans naturally recognize pauses, punctuation, and intonation in a natural spoken language, computers need assistance</a:t>
            </a:r>
          </a:p>
          <a:p>
            <a:pPr>
              <a:lnSpc>
                <a:spcPts val="4799"/>
              </a:lnSpc>
            </a:pPr>
          </a:p>
          <a:p>
            <a:pPr marL="842010" indent="-421005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Carlito"/>
              </a:rPr>
              <a:t>In Speech to text Translation we loose all the punctuation and context which can be preserved by detecting the phrase endings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283" y="372773"/>
            <a:ext cx="185332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i)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52926" y="769194"/>
            <a:ext cx="433466" cy="668073"/>
            <a:chOff x="0" y="0"/>
            <a:chExt cx="577955" cy="8907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68132" y="104497"/>
              <a:ext cx="309823" cy="78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5"/>
                </a:lnSpc>
                <a:spcBef>
                  <a:spcPct val="0"/>
                </a:spcBef>
              </a:pPr>
              <a:r>
                <a:rPr lang="en-US" sz="3553" spc="-71">
                  <a:solidFill>
                    <a:srgbClr val="F4F1E8"/>
                  </a:solidFill>
                  <a:latin typeface="Radley Bold Italics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06964" y="4236680"/>
            <a:ext cx="674072" cy="654462"/>
          </a:xfrm>
          <a:custGeom>
            <a:avLst/>
            <a:gdLst/>
            <a:ahLst/>
            <a:cxnLst/>
            <a:rect r="r" b="b" t="t" l="l"/>
            <a:pathLst>
              <a:path h="654462" w="674072">
                <a:moveTo>
                  <a:pt x="0" y="0"/>
                </a:moveTo>
                <a:lnTo>
                  <a:pt x="674072" y="0"/>
                </a:lnTo>
                <a:lnTo>
                  <a:pt x="674072" y="654462"/>
                </a:lnTo>
                <a:lnTo>
                  <a:pt x="0" y="65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50518" y="4194596"/>
            <a:ext cx="738629" cy="738629"/>
          </a:xfrm>
          <a:custGeom>
            <a:avLst/>
            <a:gdLst/>
            <a:ahLst/>
            <a:cxnLst/>
            <a:rect r="r" b="b" t="t" l="l"/>
            <a:pathLst>
              <a:path h="738629" w="738629">
                <a:moveTo>
                  <a:pt x="0" y="0"/>
                </a:moveTo>
                <a:lnTo>
                  <a:pt x="738630" y="0"/>
                </a:lnTo>
                <a:lnTo>
                  <a:pt x="738630" y="738630"/>
                </a:lnTo>
                <a:lnTo>
                  <a:pt x="0" y="73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07048" y="4255730"/>
            <a:ext cx="736271" cy="654462"/>
            <a:chOff x="0" y="0"/>
            <a:chExt cx="981694" cy="87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1694" cy="872617"/>
            </a:xfrm>
            <a:custGeom>
              <a:avLst/>
              <a:gdLst/>
              <a:ahLst/>
              <a:cxnLst/>
              <a:rect r="r" b="b" t="t" l="l"/>
              <a:pathLst>
                <a:path h="872617" w="981694">
                  <a:moveTo>
                    <a:pt x="0" y="0"/>
                  </a:moveTo>
                  <a:lnTo>
                    <a:pt x="981694" y="0"/>
                  </a:lnTo>
                  <a:lnTo>
                    <a:pt x="981694" y="872617"/>
                  </a:lnTo>
                  <a:lnTo>
                    <a:pt x="0" y="872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2" r="0" b="-8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80488" y="171155"/>
              <a:ext cx="420718" cy="403124"/>
            </a:xfrm>
            <a:custGeom>
              <a:avLst/>
              <a:gdLst/>
              <a:ahLst/>
              <a:cxnLst/>
              <a:rect r="r" b="b" t="t" l="l"/>
              <a:pathLst>
                <a:path h="403124" w="420718">
                  <a:moveTo>
                    <a:pt x="0" y="0"/>
                  </a:moveTo>
                  <a:lnTo>
                    <a:pt x="420718" y="0"/>
                  </a:lnTo>
                  <a:lnTo>
                    <a:pt x="420718" y="403124"/>
                  </a:lnTo>
                  <a:lnTo>
                    <a:pt x="0" y="40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42283" y="372773"/>
            <a:ext cx="223611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ii) Key Challanges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2278" y="1969463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Key Challanges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397897"/>
            <a:ext cx="15657560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Identifying silences in speech as potential phrase endings is a fundamental approach of End of Phrase Detection.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But i</a:t>
            </a:r>
            <a:r>
              <a:rPr lang="en-US" sz="3999">
                <a:solidFill>
                  <a:srgbClr val="000000"/>
                </a:solidFill>
                <a:latin typeface="Carlito"/>
              </a:rPr>
              <a:t>t is important to note that not all silences indicate the end of a phrase. They could be pauses for commas or full stops.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For this differentiation</a:t>
            </a:r>
            <a:r>
              <a:rPr lang="en-US" sz="3999">
                <a:solidFill>
                  <a:srgbClr val="000000"/>
                </a:solidFill>
                <a:latin typeface="Carlito"/>
              </a:rPr>
              <a:t>, a deeper analysis of pitch contour trends is necessary.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42278" y="372773"/>
            <a:ext cx="376745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iii) Methods and Approaches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Methods and Approaches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03288"/>
            <a:ext cx="15158551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Extracting information from pitch in speech is a complex process due to its noise.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To simplify pitch contours, we employ the prosogram, which identifies nuclei of salient pitch areas and categorizes them into Low,Mid or High labels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We try to develop rules to predict clause and sentence boundaries based on the changing trend of these pitch labels.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38695"/>
            <a:ext cx="7184634" cy="3798875"/>
          </a:xfrm>
          <a:custGeom>
            <a:avLst/>
            <a:gdLst/>
            <a:ahLst/>
            <a:cxnLst/>
            <a:rect r="r" b="b" t="t" l="l"/>
            <a:pathLst>
              <a:path h="3798875" w="7184634">
                <a:moveTo>
                  <a:pt x="0" y="0"/>
                </a:moveTo>
                <a:lnTo>
                  <a:pt x="7184634" y="0"/>
                </a:lnTo>
                <a:lnTo>
                  <a:pt x="7184634" y="3798876"/>
                </a:lnTo>
                <a:lnTo>
                  <a:pt x="0" y="3798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4764" y="3193751"/>
            <a:ext cx="9240889" cy="3030242"/>
          </a:xfrm>
          <a:custGeom>
            <a:avLst/>
            <a:gdLst/>
            <a:ahLst/>
            <a:cxnLst/>
            <a:rect r="r" b="b" t="t" l="l"/>
            <a:pathLst>
              <a:path h="3030242" w="9240889">
                <a:moveTo>
                  <a:pt x="0" y="0"/>
                </a:moveTo>
                <a:lnTo>
                  <a:pt x="9240890" y="0"/>
                </a:lnTo>
                <a:lnTo>
                  <a:pt x="9240890" y="3030241"/>
                </a:lnTo>
                <a:lnTo>
                  <a:pt x="0" y="3030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Hindi Example (20 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278" y="372773"/>
            <a:ext cx="237021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iv) Hindi Example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2495" y="6999496"/>
            <a:ext cx="3017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4819"/>
                </a:solidFill>
                <a:latin typeface="Canva Sans"/>
              </a:rPr>
              <a:t>Pitch Contour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53163" y="6999496"/>
            <a:ext cx="22640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4819"/>
                </a:solidFill>
                <a:latin typeface="Canva Sans"/>
              </a:rPr>
              <a:t>Prosogram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82113"/>
            <a:ext cx="1667695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We have quantized the Pitch Contour into H,M and L to create a Prosogram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67177" y="2800311"/>
            <a:ext cx="7731121" cy="4048936"/>
          </a:xfrm>
          <a:custGeom>
            <a:avLst/>
            <a:gdLst/>
            <a:ahLst/>
            <a:cxnLst/>
            <a:rect r="r" b="b" t="t" l="l"/>
            <a:pathLst>
              <a:path h="4048936" w="7731121">
                <a:moveTo>
                  <a:pt x="0" y="0"/>
                </a:moveTo>
                <a:lnTo>
                  <a:pt x="7731121" y="0"/>
                </a:lnTo>
                <a:lnTo>
                  <a:pt x="7731121" y="4048937"/>
                </a:lnTo>
                <a:lnTo>
                  <a:pt x="0" y="404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Observed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278" y="372773"/>
            <a:ext cx="365892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v) Results On Hindi Example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6402" y="6782573"/>
            <a:ext cx="33604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4819"/>
                </a:solidFill>
                <a:latin typeface="Canva Sans"/>
              </a:rPr>
              <a:t>Observed Trend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27076"/>
            <a:ext cx="9475824" cy="345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L -&gt; M -&gt; _L :</a:t>
            </a:r>
            <a:r>
              <a:rPr lang="en-US" sz="3753">
                <a:solidFill>
                  <a:srgbClr val="000000"/>
                </a:solidFill>
                <a:latin typeface="Carlito"/>
              </a:rPr>
              <a:t> Comma</a:t>
            </a:r>
          </a:p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L -&gt; H -&gt; _M/L : Comma</a:t>
            </a:r>
          </a:p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M -&gt; H -&gt; _M/L : Comma</a:t>
            </a:r>
          </a:p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M -&gt; L -&gt; _M/H : Sentence Boundary</a:t>
            </a:r>
          </a:p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H -&gt; M -&gt; _H : Sentence Boundary</a:t>
            </a:r>
          </a:p>
          <a:p>
            <a:pPr marL="810318" indent="-405159" lvl="1">
              <a:lnSpc>
                <a:spcPts val="4503"/>
              </a:lnSpc>
              <a:buFont typeface="Arial"/>
              <a:buChar char="•"/>
            </a:pPr>
            <a:r>
              <a:rPr lang="en-US" sz="3753">
                <a:solidFill>
                  <a:srgbClr val="000000"/>
                </a:solidFill>
                <a:latin typeface="Carlito"/>
              </a:rPr>
              <a:t>H -&gt; L -&gt; _M/H : Sentence Boundary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82113"/>
            <a:ext cx="1667695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A rising tone for commas and a falling tone for sentence boundaries.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72020"/>
            <a:ext cx="7184634" cy="3798875"/>
          </a:xfrm>
          <a:custGeom>
            <a:avLst/>
            <a:gdLst/>
            <a:ahLst/>
            <a:cxnLst/>
            <a:rect r="r" b="b" t="t" l="l"/>
            <a:pathLst>
              <a:path h="3798875" w="7184634">
                <a:moveTo>
                  <a:pt x="0" y="0"/>
                </a:moveTo>
                <a:lnTo>
                  <a:pt x="7184634" y="0"/>
                </a:lnTo>
                <a:lnTo>
                  <a:pt x="7184634" y="3798876"/>
                </a:lnTo>
                <a:lnTo>
                  <a:pt x="0" y="3798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7177" y="2972020"/>
            <a:ext cx="6365898" cy="3798875"/>
          </a:xfrm>
          <a:custGeom>
            <a:avLst/>
            <a:gdLst/>
            <a:ahLst/>
            <a:cxnLst/>
            <a:rect r="r" b="b" t="t" l="l"/>
            <a:pathLst>
              <a:path h="3798875" w="6365898">
                <a:moveTo>
                  <a:pt x="0" y="0"/>
                </a:moveTo>
                <a:lnTo>
                  <a:pt x="6365898" y="0"/>
                </a:lnTo>
                <a:lnTo>
                  <a:pt x="6365898" y="3798876"/>
                </a:lnTo>
                <a:lnTo>
                  <a:pt x="0" y="379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Telugu Example (15 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278" y="372773"/>
            <a:ext cx="250587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vi) Telugu Example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2495" y="6999496"/>
            <a:ext cx="3017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4819"/>
                </a:solidFill>
                <a:latin typeface="Canva Sans"/>
              </a:rPr>
              <a:t>Pitch Contour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8080" y="6999496"/>
            <a:ext cx="22640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4819"/>
                </a:solidFill>
                <a:latin typeface="Canva Sans"/>
              </a:rPr>
              <a:t>Prosogram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82113"/>
            <a:ext cx="1667695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We have quantized the Pitch Contour into H,M and L to create a Prosogram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2303" y="9214192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86260" y="468023"/>
            <a:ext cx="1200265" cy="1228271"/>
          </a:xfrm>
          <a:custGeom>
            <a:avLst/>
            <a:gdLst/>
            <a:ahLst/>
            <a:cxnLst/>
            <a:rect r="r" b="b" t="t" l="l"/>
            <a:pathLst>
              <a:path h="1228271" w="1200265">
                <a:moveTo>
                  <a:pt x="0" y="0"/>
                </a:moveTo>
                <a:lnTo>
                  <a:pt x="1200264" y="0"/>
                </a:lnTo>
                <a:lnTo>
                  <a:pt x="1200264" y="1228271"/>
                </a:lnTo>
                <a:lnTo>
                  <a:pt x="0" y="1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42283" y="1082158"/>
            <a:ext cx="15444961" cy="9525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42278" y="372773"/>
            <a:ext cx="207178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vii) Further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278" y="1970104"/>
            <a:ext cx="1304833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Radley"/>
              </a:rPr>
              <a:t>Further 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3514" y="9460615"/>
            <a:ext cx="16097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03288"/>
            <a:ext cx="15158551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 Bold"/>
              </a:rPr>
              <a:t>Refining Prosogram Analysis: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We propose a focused approach: consider trends near silence regions for punctuation identification as all rises and falls in the prosogram are not associated with punctuations.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rlito Bold"/>
              </a:rPr>
              <a:t>Extending Analysis to Emotional Speech: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Carlito"/>
              </a:rPr>
              <a:t>We aim to apply a similar analysis to emotional speech and explore how emotional cues affect phrase boundaries and punctuation patterns.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912" y="9460615"/>
            <a:ext cx="194655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9B4819"/>
                </a:solidFill>
                <a:latin typeface="Carlito"/>
              </a:rPr>
              <a:t>Monsoon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4045" y="9451090"/>
            <a:ext cx="511072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50">
                <a:solidFill>
                  <a:srgbClr val="9B4819"/>
                </a:solidFill>
                <a:latin typeface="Carlito"/>
              </a:rPr>
              <a:t>October 31st, 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DAFywdWUmh4</dc:identifier>
  <dcterms:modified xsi:type="dcterms:W3CDTF">2011-08-01T06:04:30Z</dcterms:modified>
  <cp:revision>1</cp:revision>
  <dc:title>SSP Midsem</dc:title>
</cp:coreProperties>
</file>